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0" r:id="rId2"/>
    <p:sldId id="286" r:id="rId3"/>
    <p:sldId id="285" r:id="rId4"/>
    <p:sldId id="268" r:id="rId5"/>
    <p:sldId id="290" r:id="rId6"/>
    <p:sldId id="283" r:id="rId7"/>
    <p:sldId id="292" r:id="rId8"/>
  </p:sldIdLst>
  <p:sldSz cx="9144000" cy="6858000" type="screen4x3"/>
  <p:notesSz cx="6858000" cy="99472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20" autoAdjust="0"/>
  </p:normalViewPr>
  <p:slideViewPr>
    <p:cSldViewPr>
      <p:cViewPr>
        <p:scale>
          <a:sx n="89" d="100"/>
          <a:sy n="89" d="100"/>
        </p:scale>
        <p:origin x="-1032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tor\Desktop\DHF%20&#3611;&#3637;%2062%2023086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tor\Desktop\DHF%20&#3611;&#3637;%2062%2023086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0073563218390805E-2"/>
          <c:y val="4.214129483814523E-2"/>
          <c:w val="0.87825953479952934"/>
          <c:h val="0.78803623505395159"/>
        </c:manualLayout>
      </c:layout>
      <c:lineChart>
        <c:grouping val="standard"/>
        <c:varyColors val="0"/>
        <c:ser>
          <c:idx val="0"/>
          <c:order val="0"/>
          <c:tx>
            <c:strRef>
              <c:f>DHF!$E$55</c:f>
              <c:strCache>
                <c:ptCount val="1"/>
                <c:pt idx="0">
                  <c:v>Median</c:v>
                </c:pt>
              </c:strCache>
            </c:strRef>
          </c:tx>
          <c:cat>
            <c:strRef>
              <c:f>DHF!$F$54:$AT$54</c:f>
              <c:strCache>
                <c:ptCount val="41"/>
                <c:pt idx="0">
                  <c:v>wk1</c:v>
                </c:pt>
                <c:pt idx="1">
                  <c:v>wk2</c:v>
                </c:pt>
                <c:pt idx="2">
                  <c:v>wk3</c:v>
                </c:pt>
                <c:pt idx="3">
                  <c:v>wk4</c:v>
                </c:pt>
                <c:pt idx="4">
                  <c:v>wk5</c:v>
                </c:pt>
                <c:pt idx="5">
                  <c:v>wk6</c:v>
                </c:pt>
                <c:pt idx="6">
                  <c:v>wk7</c:v>
                </c:pt>
                <c:pt idx="7">
                  <c:v>wk8</c:v>
                </c:pt>
                <c:pt idx="8">
                  <c:v>wk9</c:v>
                </c:pt>
                <c:pt idx="9">
                  <c:v>wk10</c:v>
                </c:pt>
                <c:pt idx="10">
                  <c:v>wk11</c:v>
                </c:pt>
                <c:pt idx="11">
                  <c:v>wk12</c:v>
                </c:pt>
                <c:pt idx="12">
                  <c:v>wk13</c:v>
                </c:pt>
                <c:pt idx="13">
                  <c:v>wk14</c:v>
                </c:pt>
                <c:pt idx="14">
                  <c:v>wk15</c:v>
                </c:pt>
                <c:pt idx="15">
                  <c:v>wk16</c:v>
                </c:pt>
                <c:pt idx="16">
                  <c:v>wk17</c:v>
                </c:pt>
                <c:pt idx="17">
                  <c:v>wk18</c:v>
                </c:pt>
                <c:pt idx="18">
                  <c:v>wk19</c:v>
                </c:pt>
                <c:pt idx="19">
                  <c:v>wk20</c:v>
                </c:pt>
                <c:pt idx="20">
                  <c:v>wk21</c:v>
                </c:pt>
                <c:pt idx="21">
                  <c:v>wk22</c:v>
                </c:pt>
                <c:pt idx="22">
                  <c:v>wk23</c:v>
                </c:pt>
                <c:pt idx="23">
                  <c:v>wk24</c:v>
                </c:pt>
                <c:pt idx="24">
                  <c:v>wk25</c:v>
                </c:pt>
                <c:pt idx="25">
                  <c:v>wk26</c:v>
                </c:pt>
                <c:pt idx="26">
                  <c:v>wk27</c:v>
                </c:pt>
                <c:pt idx="27">
                  <c:v>wk28</c:v>
                </c:pt>
                <c:pt idx="28">
                  <c:v>wk29</c:v>
                </c:pt>
                <c:pt idx="29">
                  <c:v>wk30</c:v>
                </c:pt>
                <c:pt idx="30">
                  <c:v>wk31</c:v>
                </c:pt>
                <c:pt idx="31">
                  <c:v>wk32</c:v>
                </c:pt>
                <c:pt idx="32">
                  <c:v>wk33</c:v>
                </c:pt>
                <c:pt idx="33">
                  <c:v>wk34</c:v>
                </c:pt>
                <c:pt idx="34">
                  <c:v>wk35</c:v>
                </c:pt>
                <c:pt idx="35">
                  <c:v>wk36</c:v>
                </c:pt>
                <c:pt idx="36">
                  <c:v>wk37</c:v>
                </c:pt>
                <c:pt idx="37">
                  <c:v>wk38</c:v>
                </c:pt>
                <c:pt idx="38">
                  <c:v>wk39</c:v>
                </c:pt>
                <c:pt idx="39">
                  <c:v>wk40</c:v>
                </c:pt>
                <c:pt idx="40">
                  <c:v>wk41</c:v>
                </c:pt>
              </c:strCache>
            </c:strRef>
          </c:cat>
          <c:val>
            <c:numRef>
              <c:f>DHF!$F$55:$AT$55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3</c:v>
                </c:pt>
                <c:pt idx="23">
                  <c:v>2</c:v>
                </c:pt>
                <c:pt idx="24">
                  <c:v>1</c:v>
                </c:pt>
                <c:pt idx="25">
                  <c:v>2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0</c:v>
                </c:pt>
                <c:pt idx="33">
                  <c:v>0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DHF!$E$56</c:f>
              <c:strCache>
                <c:ptCount val="1"/>
                <c:pt idx="0">
                  <c:v>2019</c:v>
                </c:pt>
              </c:strCache>
            </c:strRef>
          </c:tx>
          <c:cat>
            <c:strRef>
              <c:f>DHF!$F$54:$AT$54</c:f>
              <c:strCache>
                <c:ptCount val="41"/>
                <c:pt idx="0">
                  <c:v>wk1</c:v>
                </c:pt>
                <c:pt idx="1">
                  <c:v>wk2</c:v>
                </c:pt>
                <c:pt idx="2">
                  <c:v>wk3</c:v>
                </c:pt>
                <c:pt idx="3">
                  <c:v>wk4</c:v>
                </c:pt>
                <c:pt idx="4">
                  <c:v>wk5</c:v>
                </c:pt>
                <c:pt idx="5">
                  <c:v>wk6</c:v>
                </c:pt>
                <c:pt idx="6">
                  <c:v>wk7</c:v>
                </c:pt>
                <c:pt idx="7">
                  <c:v>wk8</c:v>
                </c:pt>
                <c:pt idx="8">
                  <c:v>wk9</c:v>
                </c:pt>
                <c:pt idx="9">
                  <c:v>wk10</c:v>
                </c:pt>
                <c:pt idx="10">
                  <c:v>wk11</c:v>
                </c:pt>
                <c:pt idx="11">
                  <c:v>wk12</c:v>
                </c:pt>
                <c:pt idx="12">
                  <c:v>wk13</c:v>
                </c:pt>
                <c:pt idx="13">
                  <c:v>wk14</c:v>
                </c:pt>
                <c:pt idx="14">
                  <c:v>wk15</c:v>
                </c:pt>
                <c:pt idx="15">
                  <c:v>wk16</c:v>
                </c:pt>
                <c:pt idx="16">
                  <c:v>wk17</c:v>
                </c:pt>
                <c:pt idx="17">
                  <c:v>wk18</c:v>
                </c:pt>
                <c:pt idx="18">
                  <c:v>wk19</c:v>
                </c:pt>
                <c:pt idx="19">
                  <c:v>wk20</c:v>
                </c:pt>
                <c:pt idx="20">
                  <c:v>wk21</c:v>
                </c:pt>
                <c:pt idx="21">
                  <c:v>wk22</c:v>
                </c:pt>
                <c:pt idx="22">
                  <c:v>wk23</c:v>
                </c:pt>
                <c:pt idx="23">
                  <c:v>wk24</c:v>
                </c:pt>
                <c:pt idx="24">
                  <c:v>wk25</c:v>
                </c:pt>
                <c:pt idx="25">
                  <c:v>wk26</c:v>
                </c:pt>
                <c:pt idx="26">
                  <c:v>wk27</c:v>
                </c:pt>
                <c:pt idx="27">
                  <c:v>wk28</c:v>
                </c:pt>
                <c:pt idx="28">
                  <c:v>wk29</c:v>
                </c:pt>
                <c:pt idx="29">
                  <c:v>wk30</c:v>
                </c:pt>
                <c:pt idx="30">
                  <c:v>wk31</c:v>
                </c:pt>
                <c:pt idx="31">
                  <c:v>wk32</c:v>
                </c:pt>
                <c:pt idx="32">
                  <c:v>wk33</c:v>
                </c:pt>
                <c:pt idx="33">
                  <c:v>wk34</c:v>
                </c:pt>
                <c:pt idx="34">
                  <c:v>wk35</c:v>
                </c:pt>
                <c:pt idx="35">
                  <c:v>wk36</c:v>
                </c:pt>
                <c:pt idx="36">
                  <c:v>wk37</c:v>
                </c:pt>
                <c:pt idx="37">
                  <c:v>wk38</c:v>
                </c:pt>
                <c:pt idx="38">
                  <c:v>wk39</c:v>
                </c:pt>
                <c:pt idx="39">
                  <c:v>wk40</c:v>
                </c:pt>
                <c:pt idx="40">
                  <c:v>wk41</c:v>
                </c:pt>
              </c:strCache>
            </c:strRef>
          </c:cat>
          <c:val>
            <c:numRef>
              <c:f>DHF!$F$56:$AT$56</c:f>
              <c:numCache>
                <c:formatCode>General</c:formatCode>
                <c:ptCount val="41"/>
                <c:pt idx="0">
                  <c:v>2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  <c:pt idx="5">
                  <c:v>7</c:v>
                </c:pt>
                <c:pt idx="6">
                  <c:v>6</c:v>
                </c:pt>
                <c:pt idx="7">
                  <c:v>3</c:v>
                </c:pt>
                <c:pt idx="8">
                  <c:v>7</c:v>
                </c:pt>
                <c:pt idx="9">
                  <c:v>7</c:v>
                </c:pt>
                <c:pt idx="10">
                  <c:v>6</c:v>
                </c:pt>
                <c:pt idx="11">
                  <c:v>5</c:v>
                </c:pt>
                <c:pt idx="12">
                  <c:v>6</c:v>
                </c:pt>
                <c:pt idx="13">
                  <c:v>2</c:v>
                </c:pt>
                <c:pt idx="14">
                  <c:v>0</c:v>
                </c:pt>
                <c:pt idx="15">
                  <c:v>2</c:v>
                </c:pt>
                <c:pt idx="16">
                  <c:v>0</c:v>
                </c:pt>
                <c:pt idx="17">
                  <c:v>1</c:v>
                </c:pt>
                <c:pt idx="18">
                  <c:v>1</c:v>
                </c:pt>
                <c:pt idx="19">
                  <c:v>0</c:v>
                </c:pt>
                <c:pt idx="20">
                  <c:v>6</c:v>
                </c:pt>
                <c:pt idx="21">
                  <c:v>10</c:v>
                </c:pt>
                <c:pt idx="22">
                  <c:v>8</c:v>
                </c:pt>
                <c:pt idx="23">
                  <c:v>16</c:v>
                </c:pt>
                <c:pt idx="24">
                  <c:v>18</c:v>
                </c:pt>
                <c:pt idx="25">
                  <c:v>9</c:v>
                </c:pt>
                <c:pt idx="26">
                  <c:v>2</c:v>
                </c:pt>
                <c:pt idx="27">
                  <c:v>19</c:v>
                </c:pt>
                <c:pt idx="28">
                  <c:v>22</c:v>
                </c:pt>
                <c:pt idx="29">
                  <c:v>10</c:v>
                </c:pt>
                <c:pt idx="30">
                  <c:v>2</c:v>
                </c:pt>
                <c:pt idx="31">
                  <c:v>1</c:v>
                </c:pt>
                <c:pt idx="32">
                  <c:v>4</c:v>
                </c:pt>
                <c:pt idx="33">
                  <c:v>6</c:v>
                </c:pt>
                <c:pt idx="34">
                  <c:v>8</c:v>
                </c:pt>
                <c:pt idx="35">
                  <c:v>1</c:v>
                </c:pt>
                <c:pt idx="36">
                  <c:v>6</c:v>
                </c:pt>
                <c:pt idx="37">
                  <c:v>8</c:v>
                </c:pt>
                <c:pt idx="38">
                  <c:v>3</c:v>
                </c:pt>
                <c:pt idx="39">
                  <c:v>12</c:v>
                </c:pt>
                <c:pt idx="40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283904"/>
        <c:axId val="78285440"/>
      </c:lineChart>
      <c:catAx>
        <c:axId val="7828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th-TH"/>
          </a:p>
        </c:txPr>
        <c:crossAx val="78285440"/>
        <c:crosses val="autoZero"/>
        <c:auto val="1"/>
        <c:lblAlgn val="ctr"/>
        <c:lblOffset val="100"/>
        <c:noMultiLvlLbl val="0"/>
      </c:catAx>
      <c:valAx>
        <c:axId val="78285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th-TH"/>
          </a:p>
        </c:txPr>
        <c:crossAx val="78283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5806454882794821"/>
          <c:y val="0.2013888888888889"/>
          <c:w val="0.10049633450991041"/>
          <c:h val="0.16666666666666669"/>
        </c:manualLayout>
      </c:layout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Tahoma"/>
              <a:ea typeface="Tahoma"/>
              <a:cs typeface="Tahoma"/>
            </a:defRPr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Tahoma"/>
          <a:ea typeface="Tahoma"/>
          <a:cs typeface="Tahoma"/>
        </a:defRPr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967315698598944"/>
          <c:y val="3.1305753609076115E-2"/>
          <c:w val="0.83316644707949061"/>
          <c:h val="0.56166447944007003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DHF!$C$30</c:f>
              <c:strCache>
                <c:ptCount val="1"/>
                <c:pt idx="0">
                  <c:v>รวม ปี 2562</c:v>
                </c:pt>
              </c:strCache>
            </c:strRef>
          </c:tx>
          <c:invertIfNegative val="0"/>
          <c:cat>
            <c:strRef>
              <c:f>DHF!$D$27:$O$27</c:f>
              <c:strCache>
                <c:ptCount val="12"/>
                <c:pt idx="0">
                  <c:v>ม.ค.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DHF!$D$30:$O$30</c:f>
              <c:numCache>
                <c:formatCode>General</c:formatCode>
                <c:ptCount val="12"/>
                <c:pt idx="0">
                  <c:v>6</c:v>
                </c:pt>
                <c:pt idx="1">
                  <c:v>13</c:v>
                </c:pt>
                <c:pt idx="2">
                  <c:v>28</c:v>
                </c:pt>
                <c:pt idx="3">
                  <c:v>8</c:v>
                </c:pt>
                <c:pt idx="4">
                  <c:v>10</c:v>
                </c:pt>
                <c:pt idx="5">
                  <c:v>52</c:v>
                </c:pt>
                <c:pt idx="6">
                  <c:v>40</c:v>
                </c:pt>
                <c:pt idx="7">
                  <c:v>31</c:v>
                </c:pt>
                <c:pt idx="8">
                  <c:v>26</c:v>
                </c:pt>
                <c:pt idx="9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242624"/>
        <c:axId val="85244160"/>
      </c:barChart>
      <c:lineChart>
        <c:grouping val="standard"/>
        <c:varyColors val="0"/>
        <c:ser>
          <c:idx val="0"/>
          <c:order val="0"/>
          <c:tx>
            <c:strRef>
              <c:f>DHF!$C$28</c:f>
              <c:strCache>
                <c:ptCount val="1"/>
                <c:pt idx="0">
                  <c:v>ปี 2561       </c:v>
                </c:pt>
              </c:strCache>
            </c:strRef>
          </c:tx>
          <c:cat>
            <c:strRef>
              <c:f>DHF!$D$27:$O$27</c:f>
              <c:strCache>
                <c:ptCount val="12"/>
                <c:pt idx="0">
                  <c:v>ม.ค.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DHF!$D$28:$O$28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3</c:v>
                </c:pt>
                <c:pt idx="6">
                  <c:v>10</c:v>
                </c:pt>
                <c:pt idx="7">
                  <c:v>4</c:v>
                </c:pt>
                <c:pt idx="8">
                  <c:v>8</c:v>
                </c:pt>
                <c:pt idx="9">
                  <c:v>11</c:v>
                </c:pt>
                <c:pt idx="10">
                  <c:v>3</c:v>
                </c:pt>
                <c:pt idx="11">
                  <c:v>15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DHF!$C$29</c:f>
              <c:strCache>
                <c:ptCount val="1"/>
                <c:pt idx="0">
                  <c:v>มัธยฐาน</c:v>
                </c:pt>
              </c:strCache>
            </c:strRef>
          </c:tx>
          <c:cat>
            <c:strRef>
              <c:f>DHF!$D$27:$O$27</c:f>
              <c:strCache>
                <c:ptCount val="12"/>
                <c:pt idx="0">
                  <c:v>ม.ค.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DHF!$D$29:$O$29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242624"/>
        <c:axId val="85244160"/>
      </c:lineChart>
      <c:catAx>
        <c:axId val="85242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th-TH"/>
          </a:p>
        </c:txPr>
        <c:crossAx val="85244160"/>
        <c:crosses val="autoZero"/>
        <c:auto val="1"/>
        <c:lblAlgn val="ctr"/>
        <c:lblOffset val="100"/>
        <c:noMultiLvlLbl val="0"/>
      </c:catAx>
      <c:valAx>
        <c:axId val="8524416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algn="ctr">
                  <a:defRPr sz="1000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r>
                  <a:rPr lang="th-TH"/>
                  <a:t>จำนวน(ราย)</a:t>
                </a:r>
              </a:p>
            </c:rich>
          </c:tx>
          <c:layout>
            <c:manualLayout>
              <c:xMode val="edge"/>
              <c:yMode val="edge"/>
              <c:x val="2.4823249141706031E-2"/>
              <c:y val="2.8829744225950197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th-TH"/>
          </a:p>
        </c:txPr>
        <c:crossAx val="852426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 b="0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th-TH"/>
          </a:p>
        </c:txPr>
      </c:dTable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Tahoma"/>
          <a:ea typeface="Tahoma"/>
          <a:cs typeface="Tahoma"/>
        </a:defRPr>
      </a:pPr>
      <a:endParaRPr lang="th-TH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004950208211046"/>
          <c:y val="0.13589621952471795"/>
          <c:w val="0.52333930706976051"/>
          <c:h val="0.8506373883004371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การขาย</c:v>
                </c:pt>
              </c:strCache>
            </c:strRef>
          </c:tx>
          <c:dPt>
            <c:idx val="0"/>
            <c:bubble3D val="0"/>
            <c:spPr>
              <a:solidFill>
                <a:srgbClr val="FF99FF"/>
              </a:solidFill>
            </c:spPr>
          </c:dPt>
          <c:dPt>
            <c:idx val="1"/>
            <c:bubble3D val="0"/>
            <c:spPr>
              <a:solidFill>
                <a:srgbClr val="FFFF99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0.16947235139658204"/>
                  <c:y val="-0.21429779716207284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latin typeface="Tahoma" panose="020B0604030504040204" pitchFamily="34" charset="0"/>
                        <a:cs typeface="Tahoma" panose="020B0604030504040204" pitchFamily="34" charset="0"/>
                      </a:defRPr>
                    </a:pPr>
                    <a:r>
                      <a:rPr lang="th-TH" dirty="0" smtClean="0"/>
                      <a:t>นักเรียน</a:t>
                    </a:r>
                    <a:r>
                      <a:rPr lang="th-TH" dirty="0"/>
                      <a:t>
</a:t>
                    </a:r>
                    <a:r>
                      <a:rPr lang="th-TH" dirty="0" smtClean="0"/>
                      <a:t>69%</a:t>
                    </a:r>
                    <a:endParaRPr lang="th-TH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1032173673824601"/>
                  <c:y val="0.1037277270554765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50" b="1">
                      <a:latin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th-TH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509163553367779E-2"/>
                  <c:y val="8.9788276607161197E-2"/>
                </c:manualLayout>
              </c:layout>
              <c:tx>
                <c:rich>
                  <a:bodyPr/>
                  <a:lstStyle/>
                  <a:p>
                    <a:pPr>
                      <a:defRPr sz="1050" b="1">
                        <a:latin typeface="Tahoma" panose="020B0604030504040204" pitchFamily="34" charset="0"/>
                        <a:cs typeface="Tahoma" panose="020B0604030504040204" pitchFamily="34" charset="0"/>
                      </a:defRPr>
                    </a:pPr>
                    <a:r>
                      <a:rPr lang="th-TH" dirty="0" smtClean="0"/>
                      <a:t>รับราชการ  3%</a:t>
                    </a:r>
                    <a:endParaRPr lang="th-TH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0.34373242274699883"/>
                      <c:h val="0.1963076765096807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th-TH"/>
                      <a:t>งานบ้าน
</a:t>
                    </a:r>
                    <a:r>
                      <a:rPr lang="th-TH" smtClean="0"/>
                      <a:t>3%</a:t>
                    </a:r>
                    <a:endParaRPr lang="th-TH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ahoma" panose="020B0604030504040204" pitchFamily="34" charset="0"/>
                    <a:cs typeface="Tahoma" panose="020B0604030504040204" pitchFamily="34" charset="0"/>
                  </a:defRPr>
                </a:pPr>
                <a:endParaRPr lang="th-TH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นักเรียน</c:v>
                </c:pt>
                <c:pt idx="1">
                  <c:v>รับจ้าง</c:v>
                </c:pt>
                <c:pt idx="2">
                  <c:v>รับราชการ</c:v>
                </c:pt>
                <c:pt idx="3">
                  <c:v>ในปกครอง</c:v>
                </c:pt>
                <c:pt idx="4">
                  <c:v>งานบ้าน</c:v>
                </c:pt>
                <c:pt idx="5">
                  <c:v>ทำนา</c:v>
                </c:pt>
                <c:pt idx="6">
                  <c:v>ค้าขาย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69</c:v>
                </c:pt>
                <c:pt idx="1">
                  <c:v>14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spPr>
    <a:noFill/>
  </c:spPr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th-TH" sz="1800" u="sng" dirty="0" smtClean="0">
                <a:latin typeface="Tahoma" panose="020B0604030504040204" pitchFamily="34" charset="0"/>
                <a:cs typeface="Tahoma" panose="020B0604030504040204" pitchFamily="34" charset="0"/>
              </a:rPr>
              <a:t>จำแนกเพศ</a:t>
            </a:r>
            <a:endParaRPr lang="th-TH" sz="1800" u="sng" dirty="0">
              <a:latin typeface="Tahoma" panose="020B0604030504040204" pitchFamily="34" charset="0"/>
              <a:cs typeface="Tahoma" panose="020B0604030504040204" pitchFamily="34" charset="0"/>
            </a:endParaRPr>
          </a:p>
        </c:rich>
      </c:tx>
      <c:layout>
        <c:manualLayout>
          <c:xMode val="edge"/>
          <c:yMode val="edge"/>
          <c:x val="0.32531257277304448"/>
          <c:y val="5.937145872680813E-2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721104128143338"/>
          <c:y val="0.12958087990223308"/>
          <c:w val="0.42951043223264596"/>
          <c:h val="0.7218770136651483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คอลัมน์1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spPr>
              <a:solidFill>
                <a:srgbClr val="FFCCFF"/>
              </a:solidFill>
            </c:spPr>
          </c:dPt>
          <c:dLbls>
            <c:dLbl>
              <c:idx val="0"/>
              <c:layout>
                <c:manualLayout>
                  <c:x val="-0.19521955467824367"/>
                  <c:y val="4.57288079102321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7749614736308814"/>
                  <c:y val="5.841573158537939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ahoma" panose="020B0604030504040204" pitchFamily="34" charset="0"/>
                    <a:cs typeface="Tahoma" panose="020B0604030504040204" pitchFamily="34" charset="0"/>
                  </a:defRPr>
                </a:pPr>
                <a:endParaRPr lang="th-TH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หญิง</c:v>
                </c:pt>
                <c:pt idx="1">
                  <c:v>ชาย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B808D-44B1-4350-8145-B185A9126178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3AEC2-5DC1-49A6-98D9-94218DBE8C5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4960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EAEAC-B607-4ABA-B503-E1E3CAF6D352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F5648-7B68-42AF-A9B4-149CD32C3B6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5551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74D6-6245-4196-86FC-EB1CFBA3CB06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11B9-0259-453B-A981-360A97CECBD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519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74D6-6245-4196-86FC-EB1CFBA3CB06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11B9-0259-453B-A981-360A97CECBD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6601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74D6-6245-4196-86FC-EB1CFBA3CB06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11B9-0259-453B-A981-360A97CECBD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515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74D6-6245-4196-86FC-EB1CFBA3CB06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11B9-0259-453B-A981-360A97CECBD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892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74D6-6245-4196-86FC-EB1CFBA3CB06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11B9-0259-453B-A981-360A97CECBD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377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74D6-6245-4196-86FC-EB1CFBA3CB06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11B9-0259-453B-A981-360A97CECBD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2844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74D6-6245-4196-86FC-EB1CFBA3CB06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11B9-0259-453B-A981-360A97CECBD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090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74D6-6245-4196-86FC-EB1CFBA3CB06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11B9-0259-453B-A981-360A97CECBD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7633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74D6-6245-4196-86FC-EB1CFBA3CB06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11B9-0259-453B-A981-360A97CECBD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778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74D6-6245-4196-86FC-EB1CFBA3CB06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11B9-0259-453B-A981-360A97CECBD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8095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74D6-6245-4196-86FC-EB1CFBA3CB06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11B9-0259-453B-A981-360A97CECBD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246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574D6-6245-4196-86FC-EB1CFBA3CB06}" type="datetimeFigureOut">
              <a:rPr lang="th-TH" smtClean="0"/>
              <a:t>28/10/62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111B9-0259-453B-A981-360A97CECBD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37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203.157.129.4/icd10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2118097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สถานการณ์โรคที่ต้องเฝ้าระวังทางระบาดวิทยา</a:t>
            </a:r>
            <a:b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ประจำสัปดาห์ที่ 42 (20 ต.ค.-26 ต.ค.62)</a:t>
            </a:r>
            <a:b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th-TH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43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27275"/>
            <a:ext cx="8316358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th-TH" sz="4800" b="1" dirty="0" smtClean="0"/>
              <a:t>สรุปเหตุการณ์ เดือน ต.ค.62 (1-11 </a:t>
            </a:r>
            <a:r>
              <a:rPr lang="th-TH" sz="4800" b="1" dirty="0" err="1" smtClean="0"/>
              <a:t>ตค</a:t>
            </a:r>
            <a:r>
              <a:rPr lang="th-TH" sz="4800" b="1" dirty="0" smtClean="0"/>
              <a:t>.62)</a:t>
            </a:r>
            <a:endParaRPr lang="th-TH" sz="4800" b="1" dirty="0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730571"/>
              </p:ext>
            </p:extLst>
          </p:nvPr>
        </p:nvGraphicFramePr>
        <p:xfrm>
          <a:off x="251520" y="1412776"/>
          <a:ext cx="8394487" cy="2901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2448272"/>
                <a:gridCol w="3281919"/>
              </a:tblGrid>
              <a:tr h="613375">
                <a:tc>
                  <a:txBody>
                    <a:bodyPr/>
                    <a:lstStyle/>
                    <a:p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เหตุการณ์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ผลการดำเนินงาน</a:t>
                      </a:r>
                    </a:p>
                  </a:txBody>
                  <a:tcPr marL="68580" marR="68580"/>
                </a:tc>
              </a:tr>
              <a:tr h="596026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1.สงสัย</a:t>
                      </a:r>
                      <a:r>
                        <a:rPr lang="th-TH" sz="16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Zika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ทารกแรกคลอด</a:t>
                      </a:r>
                      <a:r>
                        <a:rPr lang="th-TH" sz="1600" b="1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ศรีษะ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เล็ก1 ราย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JIT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สอบสวน/ควบคุมโรค</a:t>
                      </a:r>
                      <a:r>
                        <a:rPr lang="th-TH" sz="16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th-TH" sz="16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2.ไข้เลือดออก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เกิน</a:t>
                      </a:r>
                      <a:r>
                        <a:rPr lang="th-TH" sz="1600" b="1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มัธย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ฐาน</a:t>
                      </a:r>
                      <a:r>
                        <a:rPr lang="th-TH" sz="16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5 ปี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JIT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สอบสวน/ควบคุมโรค</a:t>
                      </a:r>
                      <a:r>
                        <a:rPr lang="th-TH" sz="16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3.อุบัติเหตุทางท้องถนน</a:t>
                      </a:r>
                      <a:endParaRPr lang="th-TH" sz="1600" b="1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h-TH" sz="1600" b="1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เฝ้าระวังติดตาม</a:t>
                      </a:r>
                      <a:r>
                        <a:rPr lang="th-TH" sz="1600" b="1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th-TH" sz="1600" b="1" dirty="0" smtClean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PM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2.5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ปกติ</a:t>
                      </a:r>
                      <a:r>
                        <a:rPr lang="th-TH" sz="16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ไม่เกิน 50</a:t>
                      </a:r>
                    </a:p>
                    <a:p>
                      <a:r>
                        <a:rPr lang="th-TH" sz="16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(เฉลี่ย 30)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เฝ้าระวังติดตาม</a:t>
                      </a:r>
                      <a:r>
                        <a:rPr lang="th-TH" sz="16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/ ประชาสัมพันธ์ผ่านช่องทางต่างๆ</a:t>
                      </a:r>
                      <a:endParaRPr lang="th-TH" sz="16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5.โรคเรื้องรัง(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NCD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ไม่พบเหตุการณ์ผิดปกติ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89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แผนภูมิ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4505386"/>
              </p:ext>
            </p:extLst>
          </p:nvPr>
        </p:nvGraphicFramePr>
        <p:xfrm>
          <a:off x="1899701" y="3745815"/>
          <a:ext cx="69056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7" name="กลุ่ม 16"/>
          <p:cNvGrpSpPr/>
          <p:nvPr/>
        </p:nvGrpSpPr>
        <p:grpSpPr>
          <a:xfrm>
            <a:off x="0" y="-2"/>
            <a:ext cx="9144000" cy="6858003"/>
            <a:chOff x="0" y="-3"/>
            <a:chExt cx="12192000" cy="6858003"/>
          </a:xfrm>
        </p:grpSpPr>
        <p:sp>
          <p:nvSpPr>
            <p:cNvPr id="15" name="สี่เหลี่ยมผืนผ้า 14"/>
            <p:cNvSpPr/>
            <p:nvPr/>
          </p:nvSpPr>
          <p:spPr>
            <a:xfrm>
              <a:off x="0" y="-3"/>
              <a:ext cx="12192000" cy="10948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" name="สามเหลี่ยมมุมฉาก 1"/>
            <p:cNvSpPr/>
            <p:nvPr/>
          </p:nvSpPr>
          <p:spPr>
            <a:xfrm rot="5400000">
              <a:off x="0" y="0"/>
              <a:ext cx="1094874" cy="1094874"/>
            </a:xfrm>
            <a:prstGeom prst="rtTriangl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" name="สามเหลี่ยมมุมฉาก 2"/>
            <p:cNvSpPr/>
            <p:nvPr/>
          </p:nvSpPr>
          <p:spPr>
            <a:xfrm rot="16200000">
              <a:off x="264694" y="0"/>
              <a:ext cx="1094873" cy="1094873"/>
            </a:xfrm>
            <a:prstGeom prst="rtTriangl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" name="สี่เหลี่ยมผืนผ้า 3"/>
            <p:cNvSpPr/>
            <p:nvPr/>
          </p:nvSpPr>
          <p:spPr>
            <a:xfrm>
              <a:off x="1359567" y="0"/>
              <a:ext cx="10832433" cy="1094873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9" name="Picture 3" descr="C:\Users\Kaewkiaw\Desktop\ตรากระทรวงสาธารณสุขใหม่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693" y="156409"/>
              <a:ext cx="780357" cy="7820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สี่เหลี่ยมผืนผ้า 10"/>
            <p:cNvSpPr/>
            <p:nvPr/>
          </p:nvSpPr>
          <p:spPr>
            <a:xfrm>
              <a:off x="0" y="6641432"/>
              <a:ext cx="12192000" cy="216568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" name="สี่เหลี่ยมผืนผ้ามุมมน 11"/>
            <p:cNvSpPr/>
            <p:nvPr/>
          </p:nvSpPr>
          <p:spPr>
            <a:xfrm>
              <a:off x="1203156" y="222581"/>
              <a:ext cx="10832433" cy="64970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rgbClr val="FF0000"/>
                </a:solidFill>
              </a:endParaRPr>
            </a:p>
          </p:txBody>
        </p:sp>
        <p:sp>
          <p:nvSpPr>
            <p:cNvPr id="13" name="สามเหลี่ยมมุมฉาก 12"/>
            <p:cNvSpPr/>
            <p:nvPr/>
          </p:nvSpPr>
          <p:spPr>
            <a:xfrm rot="16200000">
              <a:off x="11097126" y="0"/>
              <a:ext cx="1094874" cy="1094874"/>
            </a:xfrm>
            <a:prstGeom prst="rtTriangl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29" name="สี่เหลี่ยมผืนผ้า 28"/>
          <p:cNvSpPr/>
          <p:nvPr/>
        </p:nvSpPr>
        <p:spPr>
          <a:xfrm>
            <a:off x="901096" y="216854"/>
            <a:ext cx="76157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1800" b="1" dirty="0">
                <a:latin typeface="Tahoma" panose="020B0604030504040204" pitchFamily="34" charset="0"/>
                <a:cs typeface="Tahoma" panose="020B0604030504040204" pitchFamily="34" charset="0"/>
              </a:rPr>
              <a:t>จำนวนผู้ป่วยโรคไข้เลือดออก ปี 2562 </a:t>
            </a:r>
            <a:r>
              <a:rPr lang="th-TH" sz="18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(ณ 11 </a:t>
            </a:r>
            <a:r>
              <a:rPr lang="th-TH" sz="18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ต.ค</a:t>
            </a:r>
            <a:r>
              <a:rPr lang="th-TH" sz="18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..62)</a:t>
            </a:r>
            <a:endParaRPr lang="th-TH" sz="18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800" b="1" dirty="0">
                <a:latin typeface="Tahoma" panose="020B0604030504040204" pitchFamily="34" charset="0"/>
                <a:cs typeface="Tahoma" panose="020B0604030504040204" pitchFamily="34" charset="0"/>
              </a:rPr>
              <a:t>เปรียบเทียบ</a:t>
            </a:r>
            <a:r>
              <a:rPr lang="th-TH" sz="1800" b="1" dirty="0" err="1">
                <a:latin typeface="Tahoma" panose="020B0604030504040204" pitchFamily="34" charset="0"/>
                <a:cs typeface="Tahoma" panose="020B0604030504040204" pitchFamily="34" charset="0"/>
              </a:rPr>
              <a:t>มัธย</a:t>
            </a:r>
            <a:r>
              <a:rPr lang="th-TH" sz="1800" b="1" dirty="0">
                <a:latin typeface="Tahoma" panose="020B0604030504040204" pitchFamily="34" charset="0"/>
                <a:cs typeface="Tahoma" panose="020B0604030504040204" pitchFamily="34" charset="0"/>
              </a:rPr>
              <a:t>ฐาน 5 ปี ย้อนหลัง  </a:t>
            </a:r>
            <a:r>
              <a:rPr lang="th-TH" sz="18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รายเดือนและรายสัปดาห์</a:t>
            </a:r>
          </a:p>
          <a:p>
            <a:pPr algn="ctr"/>
            <a:endParaRPr lang="th-TH" sz="18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สามเหลี่ยมมุมฉาก 17"/>
          <p:cNvSpPr/>
          <p:nvPr/>
        </p:nvSpPr>
        <p:spPr>
          <a:xfrm rot="16200000">
            <a:off x="8577103" y="431161"/>
            <a:ext cx="456447" cy="342335"/>
          </a:xfrm>
          <a:prstGeom prst="rtTriangle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19" name="แผนภูมิ 18"/>
          <p:cNvGraphicFramePr/>
          <p:nvPr>
            <p:extLst>
              <p:ext uri="{D42A27DB-BD31-4B8C-83A1-F6EECF244321}">
                <p14:modId xmlns:p14="http://schemas.microsoft.com/office/powerpoint/2010/main" val="1977937604"/>
              </p:ext>
            </p:extLst>
          </p:nvPr>
        </p:nvGraphicFramePr>
        <p:xfrm>
          <a:off x="410578" y="1268760"/>
          <a:ext cx="8223581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024" y="3717032"/>
            <a:ext cx="1804672" cy="140038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th-TH" sz="1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th-TH" sz="11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ม.ค</a:t>
            </a:r>
            <a:r>
              <a:rPr lang="th-TH" sz="1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th-TH" sz="1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19 ต.ค.62</a:t>
            </a:r>
          </a:p>
          <a:p>
            <a:r>
              <a:rPr lang="th-TH" sz="1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พบ</a:t>
            </a:r>
            <a:r>
              <a:rPr lang="th-TH" sz="1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ผู้ป่วยรายงานสะสม </a:t>
            </a:r>
            <a:r>
              <a:rPr lang="th-TH" sz="1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233  </a:t>
            </a:r>
            <a:r>
              <a:rPr lang="th-TH" sz="1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ราย </a:t>
            </a:r>
            <a:r>
              <a:rPr lang="th-TH" sz="1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อัตราป่วย 111.71 ต่อแสน</a:t>
            </a:r>
          </a:p>
          <a:p>
            <a:r>
              <a:rPr lang="th-TH" sz="1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ไม่</a:t>
            </a:r>
            <a:r>
              <a:rPr lang="th-TH" sz="1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มีรายงาน</a:t>
            </a:r>
            <a:r>
              <a:rPr lang="th-TH" sz="1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ผู้เสียชีวิต</a:t>
            </a:r>
            <a:endParaRPr lang="th-TH" sz="1100" dirty="0" smtClean="0"/>
          </a:p>
          <a:p>
            <a:r>
              <a:rPr lang="th-TH" sz="1000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1 -19 ต.ค. 62</a:t>
            </a:r>
          </a:p>
          <a:p>
            <a:r>
              <a:rPr lang="th-TH" sz="1000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พบผู้ป่วย 20 ราย อัตราป่วย  2.40 ต่อแสน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024" y="5149279"/>
            <a:ext cx="1804672" cy="16004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เดือน ต.ค.62</a:t>
            </a:r>
          </a:p>
          <a:p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พรหมบุรี  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 ราย</a:t>
            </a:r>
          </a:p>
          <a:p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ค่ายฯ      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 </a:t>
            </a:r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ราย</a:t>
            </a:r>
          </a:p>
          <a:p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อินทร์บุรี  4 ราย</a:t>
            </a:r>
          </a:p>
          <a:p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เมือง       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 ราย</a:t>
            </a:r>
          </a:p>
          <a:p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ท่าช้าง    1  ราย</a:t>
            </a:r>
          </a:p>
          <a:p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บางระจัน  1 ราย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8100392" y="3717032"/>
            <a:ext cx="222452" cy="2664296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678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4597910" y="1140475"/>
            <a:ext cx="4428782" cy="54553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4659412" y="1249279"/>
            <a:ext cx="2214803" cy="92333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" name="สี่เหลี่ยมผืนผ้ามุมมน 29"/>
          <p:cNvSpPr/>
          <p:nvPr/>
        </p:nvSpPr>
        <p:spPr>
          <a:xfrm>
            <a:off x="4659411" y="2348880"/>
            <a:ext cx="2214803" cy="424694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17" name="กลุ่ม 16"/>
          <p:cNvGrpSpPr/>
          <p:nvPr/>
        </p:nvGrpSpPr>
        <p:grpSpPr>
          <a:xfrm>
            <a:off x="0" y="-2"/>
            <a:ext cx="9144000" cy="6858003"/>
            <a:chOff x="0" y="-3"/>
            <a:chExt cx="12192000" cy="6858003"/>
          </a:xfrm>
        </p:grpSpPr>
        <p:sp>
          <p:nvSpPr>
            <p:cNvPr id="15" name="สี่เหลี่ยมผืนผ้า 14"/>
            <p:cNvSpPr/>
            <p:nvPr/>
          </p:nvSpPr>
          <p:spPr>
            <a:xfrm>
              <a:off x="0" y="-3"/>
              <a:ext cx="12192000" cy="10948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" name="สามเหลี่ยมมุมฉาก 1"/>
            <p:cNvSpPr/>
            <p:nvPr/>
          </p:nvSpPr>
          <p:spPr>
            <a:xfrm rot="5400000">
              <a:off x="0" y="0"/>
              <a:ext cx="1094874" cy="1094874"/>
            </a:xfrm>
            <a:prstGeom prst="rtTriangl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" name="สามเหลี่ยมมุมฉาก 2"/>
            <p:cNvSpPr/>
            <p:nvPr/>
          </p:nvSpPr>
          <p:spPr>
            <a:xfrm rot="16200000">
              <a:off x="264694" y="0"/>
              <a:ext cx="1094873" cy="1094873"/>
            </a:xfrm>
            <a:prstGeom prst="rtTriangl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" name="สี่เหลี่ยมผืนผ้า 3"/>
            <p:cNvSpPr/>
            <p:nvPr/>
          </p:nvSpPr>
          <p:spPr>
            <a:xfrm>
              <a:off x="1359567" y="0"/>
              <a:ext cx="10832433" cy="1094873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9" name="Picture 3" descr="C:\Users\Kaewkiaw\Desktop\ตรากระทรวงสาธารณสุขใหม่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693" y="156409"/>
              <a:ext cx="780357" cy="7820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สี่เหลี่ยมผืนผ้า 10"/>
            <p:cNvSpPr/>
            <p:nvPr/>
          </p:nvSpPr>
          <p:spPr>
            <a:xfrm>
              <a:off x="0" y="6641432"/>
              <a:ext cx="12192000" cy="216568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" name="สี่เหลี่ยมผืนผ้ามุมมน 11"/>
            <p:cNvSpPr/>
            <p:nvPr/>
          </p:nvSpPr>
          <p:spPr>
            <a:xfrm>
              <a:off x="1203156" y="222581"/>
              <a:ext cx="10832433" cy="64970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rgbClr val="FF0000"/>
                </a:solidFill>
              </a:endParaRPr>
            </a:p>
          </p:txBody>
        </p:sp>
        <p:sp>
          <p:nvSpPr>
            <p:cNvPr id="13" name="สามเหลี่ยมมุมฉาก 12"/>
            <p:cNvSpPr/>
            <p:nvPr/>
          </p:nvSpPr>
          <p:spPr>
            <a:xfrm rot="16200000">
              <a:off x="11097126" y="0"/>
              <a:ext cx="1094874" cy="1094874"/>
            </a:xfrm>
            <a:prstGeom prst="rtTriangl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4" name="สามเหลี่ยมมุมฉาก 13"/>
            <p:cNvSpPr/>
            <p:nvPr/>
          </p:nvSpPr>
          <p:spPr>
            <a:xfrm rot="16200000">
              <a:off x="11512211" y="374104"/>
              <a:ext cx="456447" cy="456447"/>
            </a:xfrm>
            <a:prstGeom prst="rtTriangle">
              <a:avLst/>
            </a:prstGeom>
            <a:solidFill>
              <a:schemeClr val="accent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29" name="สี่เหลี่ยมผืนผ้า 28"/>
          <p:cNvSpPr/>
          <p:nvPr/>
        </p:nvSpPr>
        <p:spPr>
          <a:xfrm>
            <a:off x="901096" y="216854"/>
            <a:ext cx="76157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000" b="1" dirty="0">
                <a:latin typeface="Tahoma" panose="020B0604030504040204" pitchFamily="34" charset="0"/>
                <a:cs typeface="Tahoma" panose="020B0604030504040204" pitchFamily="34" charset="0"/>
              </a:rPr>
              <a:t>ผู้ป่วยโรคไข้เลือดออก (ณ </a:t>
            </a:r>
            <a:r>
              <a:rPr lang="th-TH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11 ต.ค.62) </a:t>
            </a:r>
            <a:endParaRPr lang="th-TH" sz="20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2000" b="1" dirty="0">
                <a:latin typeface="Tahoma" panose="020B0604030504040204" pitchFamily="34" charset="0"/>
                <a:cs typeface="Tahoma" panose="020B0604030504040204" pitchFamily="34" charset="0"/>
              </a:rPr>
              <a:t>จำแนก ตาม กลุ่มอายุ เพศ อาชีพ และ การรักษา จ.สิงห์บุรี</a:t>
            </a:r>
          </a:p>
        </p:txBody>
      </p:sp>
      <p:pic>
        <p:nvPicPr>
          <p:cNvPr id="19" name="รูปภาพ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461"/>
          <a:stretch/>
        </p:blipFill>
        <p:spPr>
          <a:xfrm>
            <a:off x="8251340" y="6595828"/>
            <a:ext cx="926111" cy="262906"/>
          </a:xfrm>
          <a:prstGeom prst="rect">
            <a:avLst/>
          </a:prstGeom>
        </p:spPr>
      </p:pic>
      <p:graphicFrame>
        <p:nvGraphicFramePr>
          <p:cNvPr id="20" name="ตาราง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328358"/>
              </p:ext>
            </p:extLst>
          </p:nvPr>
        </p:nvGraphicFramePr>
        <p:xfrm>
          <a:off x="116228" y="1140478"/>
          <a:ext cx="4399951" cy="5741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207"/>
                <a:gridCol w="1491509"/>
                <a:gridCol w="1715235"/>
              </a:tblGrid>
              <a:tr h="786117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กลุ่มอายุ</a:t>
                      </a:r>
                      <a:endParaRPr lang="th-TH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 (คน)</a:t>
                      </a:r>
                      <a:endParaRPr lang="th-TH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 </a:t>
                      </a:r>
                    </a:p>
                    <a:p>
                      <a:pPr algn="ctr"/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(ต่อแสน)</a:t>
                      </a:r>
                      <a:endParaRPr lang="th-TH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7752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solidFill>
                            <a:srgbClr val="0066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0-4</a:t>
                      </a:r>
                      <a:endParaRPr lang="th-TH" sz="1600" dirty="0">
                        <a:solidFill>
                          <a:srgbClr val="0066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135.42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7752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solidFill>
                            <a:srgbClr val="0066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5-9</a:t>
                      </a:r>
                      <a:endParaRPr lang="th-TH" sz="1600" dirty="0">
                        <a:solidFill>
                          <a:srgbClr val="0066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364.30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752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solidFill>
                            <a:srgbClr val="0066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10-14</a:t>
                      </a:r>
                      <a:endParaRPr lang="th-TH" sz="1600" dirty="0">
                        <a:solidFill>
                          <a:srgbClr val="0066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643.20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7752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solidFill>
                            <a:srgbClr val="0066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15-24</a:t>
                      </a:r>
                      <a:endParaRPr lang="th-TH" sz="1600" dirty="0">
                        <a:solidFill>
                          <a:srgbClr val="0066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194.00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752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25-34</a:t>
                      </a:r>
                      <a:endParaRPr lang="th-TH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102.37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7752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35-44</a:t>
                      </a:r>
                      <a:endParaRPr lang="th-TH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46.74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752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45-49</a:t>
                      </a:r>
                      <a:endParaRPr lang="th-TH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18.37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106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55-64</a:t>
                      </a:r>
                      <a:endParaRPr lang="th-TH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19.17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7752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65 </a:t>
                      </a:r>
                      <a:r>
                        <a:rPr lang="th-TH" sz="16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ปีขี้น</a:t>
                      </a:r>
                      <a:r>
                        <a:rPr lang="th-TH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ไป</a:t>
                      </a:r>
                      <a:endParaRPr lang="th-TH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7.18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แผนภูมิ 22"/>
          <p:cNvGraphicFramePr/>
          <p:nvPr>
            <p:extLst>
              <p:ext uri="{D42A27DB-BD31-4B8C-83A1-F6EECF244321}">
                <p14:modId xmlns:p14="http://schemas.microsoft.com/office/powerpoint/2010/main" val="3816562937"/>
              </p:ext>
            </p:extLst>
          </p:nvPr>
        </p:nvGraphicFramePr>
        <p:xfrm>
          <a:off x="6156176" y="1140475"/>
          <a:ext cx="3969530" cy="2765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TextBox 11"/>
          <p:cNvSpPr txBox="1"/>
          <p:nvPr/>
        </p:nvSpPr>
        <p:spPr>
          <a:xfrm>
            <a:off x="4564843" y="4307641"/>
            <a:ext cx="2240301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ผู้ป่วยทั้งหมด</a:t>
            </a:r>
          </a:p>
          <a:p>
            <a:pPr algn="ctr"/>
            <a:r>
              <a:rPr lang="th-TH" sz="2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ได้รับการรักษา</a:t>
            </a:r>
          </a:p>
          <a:p>
            <a:pPr algn="ctr"/>
            <a:r>
              <a:rPr lang="th-TH" sz="20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ผู้ป่วยใน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232 </a:t>
            </a:r>
            <a:r>
              <a:rPr lang="th-TH" sz="20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 นอก 1 ราย</a:t>
            </a:r>
            <a:endParaRPr lang="th-TH" sz="20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TextBox 11"/>
          <p:cNvSpPr txBox="1"/>
          <p:nvPr/>
        </p:nvSpPr>
        <p:spPr>
          <a:xfrm>
            <a:off x="4679502" y="1208632"/>
            <a:ext cx="2214803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อายุมากสุด </a:t>
            </a:r>
            <a:r>
              <a:rPr lang="th-TH" sz="18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62 </a:t>
            </a:r>
            <a:r>
              <a:rPr lang="th-TH" sz="18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</a:t>
            </a:r>
          </a:p>
          <a:p>
            <a:pPr algn="ctr"/>
            <a:r>
              <a:rPr lang="th-TH" sz="18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อายุน้อยสุด 5 เดือน</a:t>
            </a:r>
          </a:p>
          <a:p>
            <a:pPr algn="ctr"/>
            <a:r>
              <a:rPr lang="th-TH" sz="1800" b="1" u="sng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เฉลี่ย </a:t>
            </a:r>
            <a:r>
              <a:rPr lang="en-US" sz="1800" b="1" u="sng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17</a:t>
            </a:r>
            <a:r>
              <a:rPr lang="th-TH" sz="1800" b="1" u="sng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ปี</a:t>
            </a:r>
            <a:endParaRPr lang="th-TH" sz="1800" b="1" u="sng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4625774" y="5888312"/>
            <a:ext cx="2186527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DF     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168 </a:t>
            </a:r>
            <a:r>
              <a:rPr lang="th-TH" sz="18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</a:t>
            </a:r>
          </a:p>
          <a:p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DHF   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64  </a:t>
            </a:r>
            <a:r>
              <a:rPr lang="th-TH" sz="18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</a:t>
            </a:r>
          </a:p>
          <a:p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DSS          1 </a:t>
            </a:r>
            <a:r>
              <a:rPr lang="th-TH" sz="18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</a:t>
            </a:r>
            <a:endParaRPr lang="th-TH" sz="18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สี่เหลี่ยมผืนผ้า 26"/>
          <p:cNvSpPr/>
          <p:nvPr/>
        </p:nvSpPr>
        <p:spPr>
          <a:xfrm>
            <a:off x="143116" y="1916832"/>
            <a:ext cx="4399951" cy="2901738"/>
          </a:xfrm>
          <a:prstGeom prst="rect">
            <a:avLst/>
          </a:prstGeom>
          <a:solidFill>
            <a:schemeClr val="accent1">
              <a:alpha val="0"/>
            </a:schemeClr>
          </a:solidFill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28" name="แผนภูมิ 27"/>
          <p:cNvGraphicFramePr/>
          <p:nvPr>
            <p:extLst>
              <p:ext uri="{D42A27DB-BD31-4B8C-83A1-F6EECF244321}">
                <p14:modId xmlns:p14="http://schemas.microsoft.com/office/powerpoint/2010/main" val="368701322"/>
              </p:ext>
            </p:extLst>
          </p:nvPr>
        </p:nvGraphicFramePr>
        <p:xfrm>
          <a:off x="6196578" y="3501008"/>
          <a:ext cx="4109523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สามเหลี่ยมมุมฉาก 4"/>
          <p:cNvSpPr/>
          <p:nvPr/>
        </p:nvSpPr>
        <p:spPr>
          <a:xfrm rot="5400000">
            <a:off x="166695" y="1251626"/>
            <a:ext cx="210640" cy="146990"/>
          </a:xfrm>
          <a:prstGeom prst="rtTriangl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344" y="4731278"/>
            <a:ext cx="364814" cy="488323"/>
          </a:xfrm>
          <a:prstGeom prst="rect">
            <a:avLst/>
          </a:prstGeom>
        </p:spPr>
      </p:pic>
      <p:pic>
        <p:nvPicPr>
          <p:cNvPr id="7" name="รูปภาพ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980" y="4581128"/>
            <a:ext cx="267133" cy="474884"/>
          </a:xfrm>
          <a:prstGeom prst="rect">
            <a:avLst/>
          </a:prstGeom>
        </p:spPr>
      </p:pic>
      <p:sp>
        <p:nvSpPr>
          <p:cNvPr id="32" name="TextBox 11"/>
          <p:cNvSpPr txBox="1"/>
          <p:nvPr/>
        </p:nvSpPr>
        <p:spPr>
          <a:xfrm>
            <a:off x="4510823" y="2420888"/>
            <a:ext cx="251197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การวินิจฉัย</a:t>
            </a:r>
          </a:p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OPD 85 % </a:t>
            </a:r>
          </a:p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IPD 15 %</a:t>
            </a:r>
          </a:p>
          <a:p>
            <a:pPr algn="ctr"/>
            <a:r>
              <a:rPr lang="th-TH" sz="20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ตั้งแต่เดือน </a:t>
            </a:r>
            <a:r>
              <a:rPr lang="th-TH" sz="2000" b="1" dirty="0" err="1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มิ.ย</a:t>
            </a:r>
            <a:endParaRPr lang="th-TH" sz="2000" b="1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Dx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OPD 100 %</a:t>
            </a:r>
            <a:endParaRPr lang="th-TH" sz="20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92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>
            <a:extLst>
              <a:ext uri="{FF2B5EF4-FFF2-40B4-BE49-F238E27FC236}">
                <a16:creationId xmlns:a16="http://schemas.microsoft.com/office/drawing/2014/main" xmlns="" id="{3139242B-388C-497C-B51B-38B25F7160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27" y="426665"/>
            <a:ext cx="5310472" cy="4127863"/>
          </a:xfrm>
          <a:prstGeom prst="rect">
            <a:avLst/>
          </a:prstGeom>
        </p:spPr>
      </p:pic>
      <p:pic>
        <p:nvPicPr>
          <p:cNvPr id="7" name="รูปภาพ 6">
            <a:extLst>
              <a:ext uri="{FF2B5EF4-FFF2-40B4-BE49-F238E27FC236}">
                <a16:creationId xmlns:a16="http://schemas.microsoft.com/office/drawing/2014/main" xmlns="" id="{0E583553-DA61-4072-B61D-9A347A1564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7363" y="458517"/>
            <a:ext cx="4258491" cy="2864742"/>
          </a:xfrm>
          <a:prstGeom prst="rect">
            <a:avLst/>
          </a:prstGeom>
        </p:spPr>
      </p:pic>
      <p:pic>
        <p:nvPicPr>
          <p:cNvPr id="5122" name="Picture 2" descr="ผลการค้นหารูปภาพสำหรับ โลโก้กระทรวงสาธารณสุข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6604" y="0"/>
            <a:ext cx="905078" cy="907046"/>
          </a:xfrm>
          <a:prstGeom prst="rect">
            <a:avLst/>
          </a:prstGeom>
          <a:noFill/>
        </p:spPr>
      </p:pic>
      <p:graphicFrame>
        <p:nvGraphicFramePr>
          <p:cNvPr id="14" name="ตาราง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694029"/>
              </p:ext>
            </p:extLst>
          </p:nvPr>
        </p:nvGraphicFramePr>
        <p:xfrm>
          <a:off x="241652" y="3472164"/>
          <a:ext cx="8660696" cy="33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24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377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พื้นที่เสี่ยงฯ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หมู่บ้าน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หมู่บ้านเฝ้าระวัง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พบผู้ป่วยในช่วง 4 สัปดาห์ล่าสุด(สัปดาห์ที่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37-40)</a:t>
                      </a:r>
                      <a:r>
                        <a:rPr lang="th-TH" sz="14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 </a:t>
                      </a:r>
                      <a:r>
                        <a:rPr lang="en-US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 </a:t>
                      </a:r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หมู่บ้าน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</a:t>
                      </a:r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ราย</a:t>
                      </a:r>
                      <a:r>
                        <a:rPr lang="en-US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u="none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อ.เมือง ชุมชนฯ ต.บางพุทรา(</a:t>
                      </a:r>
                      <a:r>
                        <a:rPr lang="en-US" sz="1400" u="none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2)</a:t>
                      </a:r>
                      <a:r>
                        <a:rPr lang="th-TH" sz="1400" u="none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ม.</a:t>
                      </a:r>
                      <a:r>
                        <a:rPr lang="en-US" sz="1400" u="none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</a:t>
                      </a:r>
                      <a:r>
                        <a:rPr lang="th-TH" sz="1400" u="none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ต.จักรสีห์(</a:t>
                      </a:r>
                      <a:r>
                        <a:rPr lang="en-US" sz="1400" u="none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2)</a:t>
                      </a:r>
                      <a:endParaRPr lang="th-TH" sz="1400" u="none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r>
                        <a:rPr lang="th-TH" sz="1400" u="none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อ.อินทร์บุรี</a:t>
                      </a:r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400" u="none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ม.</a:t>
                      </a: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</a:t>
                      </a:r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ต.ประศุก(</a:t>
                      </a: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1)</a:t>
                      </a:r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ม.</a:t>
                      </a: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3,4 </a:t>
                      </a:r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ห้วยชัน(</a:t>
                      </a: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4)</a:t>
                      </a:r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ม.</a:t>
                      </a: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</a:t>
                      </a:r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โพธิ์ชัย(</a:t>
                      </a: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1)</a:t>
                      </a:r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   </a:t>
                      </a:r>
                    </a:p>
                    <a:p>
                      <a:pPr algn="l"/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ม.</a:t>
                      </a: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</a:t>
                      </a:r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ต.งิ้วราย(</a:t>
                      </a: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2), </a:t>
                      </a:r>
                      <a:r>
                        <a:rPr lang="th-TH" sz="1400" u="none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ม.</a:t>
                      </a:r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</a:t>
                      </a:r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ต.ชีน้ำร้าย(</a:t>
                      </a: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1)</a:t>
                      </a:r>
                      <a:endParaRPr lang="th-TH" sz="1400" u="none" kern="1200" baseline="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อ.ค่ายบางระจัน ม.</a:t>
                      </a: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 </a:t>
                      </a:r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ต.ท่าข้าม(</a:t>
                      </a: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3)</a:t>
                      </a:r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ม.</a:t>
                      </a: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4, 10, 11 </a:t>
                      </a:r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ต.บางระจัน (</a:t>
                      </a: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3), </a:t>
                      </a:r>
                      <a:endParaRPr lang="th-TH" sz="1400" u="none" kern="1200" baseline="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ม.</a:t>
                      </a: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</a:t>
                      </a:r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โพทะเล(</a:t>
                      </a: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1)</a:t>
                      </a:r>
                      <a:endParaRPr lang="th-TH" sz="1400" u="none" kern="1200" baseline="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อ.ท่าช้าง ม. </a:t>
                      </a: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</a:t>
                      </a:r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ต.พิกุลทอง</a:t>
                      </a: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(3)</a:t>
                      </a:r>
                      <a:endParaRPr lang="th-TH" sz="1400" u="none" kern="1200" baseline="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อ.พรหมบุรี ม.</a:t>
                      </a: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</a:t>
                      </a:r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ต.โรงช้าง(</a:t>
                      </a: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1)</a:t>
                      </a:r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ม.</a:t>
                      </a: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 </a:t>
                      </a:r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ต.บ้านหม้อ(</a:t>
                      </a: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2), </a:t>
                      </a:r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ม.</a:t>
                      </a: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ต.หัวป่า(</a:t>
                      </a: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1), </a:t>
                      </a:r>
                      <a:endParaRPr lang="th-TH" sz="1400" u="none" kern="1200" baseline="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ม.</a:t>
                      </a: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</a:t>
                      </a:r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ต.บางน้ำเชี่ยว(</a:t>
                      </a: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2), </a:t>
                      </a:r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ม.</a:t>
                      </a: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</a:t>
                      </a:r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บ้านแป้ง</a:t>
                      </a:r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5.5</a:t>
                      </a:r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4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หมู่บ้าน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Active Case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u="none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พบผู้ป่วยล่าสุด(สัปดาห์ที่ </a:t>
                      </a:r>
                      <a:r>
                        <a:rPr lang="en-US" sz="1400" u="none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41)</a:t>
                      </a:r>
                      <a:r>
                        <a:rPr lang="th-TH" sz="1400" u="none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400" u="none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  </a:t>
                      </a:r>
                      <a:r>
                        <a:rPr lang="en-US" sz="1400" u="none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 </a:t>
                      </a:r>
                      <a:r>
                        <a:rPr lang="th-TH" sz="1400" u="none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หมู่บ้าน                 </a:t>
                      </a:r>
                      <a:r>
                        <a:rPr lang="th-TH" sz="1400" u="none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1400" u="none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</a:t>
                      </a:r>
                      <a:r>
                        <a:rPr lang="th-TH" sz="1400" u="none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ราย)</a:t>
                      </a: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u="none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อ.อินทร์บุรี</a:t>
                      </a:r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400" u="none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ม.</a:t>
                      </a:r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4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ต.ชีน้ำร้าย(</a:t>
                      </a: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1)</a:t>
                      </a:r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th-TH" sz="14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ม.</a:t>
                      </a:r>
                      <a:r>
                        <a:rPr lang="en-US" sz="14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 </a:t>
                      </a:r>
                      <a:r>
                        <a:rPr lang="th-TH" sz="14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ต.ทับยา(</a:t>
                      </a: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1)</a:t>
                      </a:r>
                      <a:endParaRPr lang="th-TH" sz="1400" u="none" kern="1200" baseline="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r>
                        <a:rPr lang="th-TH" sz="14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อ.</a:t>
                      </a:r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พรหมบุรี ม. </a:t>
                      </a:r>
                      <a:r>
                        <a:rPr lang="en-US" sz="14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</a:t>
                      </a:r>
                      <a:r>
                        <a:rPr lang="th-TH" sz="14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ต.พรหมบุรี </a:t>
                      </a:r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1)</a:t>
                      </a:r>
                      <a:r>
                        <a:rPr lang="th-TH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ม.</a:t>
                      </a:r>
                      <a:r>
                        <a:rPr lang="en-US" sz="1400" u="none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</a:t>
                      </a:r>
                      <a:r>
                        <a:rPr lang="th-TH" sz="14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ต.หัวป่า(</a:t>
                      </a:r>
                      <a:r>
                        <a:rPr lang="en-US" sz="14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1)</a:t>
                      </a:r>
                    </a:p>
                    <a:p>
                      <a:pPr algn="l"/>
                      <a:r>
                        <a:rPr lang="th-TH" sz="14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อ.เมือง ม.8 ต.บางกระบือ (1)</a:t>
                      </a:r>
                      <a:endParaRPr lang="th-TH" sz="1400" u="non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2.2</a:t>
                      </a:r>
                      <a:endParaRPr lang="th-TH" sz="1400" u="non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xmlns="" id="{896CCD88-EC8C-4F28-8285-C88DB64DC594}"/>
              </a:ext>
            </a:extLst>
          </p:cNvPr>
          <p:cNvSpPr txBox="1"/>
          <p:nvPr/>
        </p:nvSpPr>
        <p:spPr>
          <a:xfrm>
            <a:off x="1209382" y="161135"/>
            <a:ext cx="3265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พื้นที่เสี่ยงระบาดของโรคไข้เลือดออก</a:t>
            </a:r>
          </a:p>
          <a:p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ในช่วง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สัปดาห์ล่าสุด</a:t>
            </a: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xmlns="" id="{697303FC-4CF4-4B96-B57A-4396336EA2FA}"/>
              </a:ext>
            </a:extLst>
          </p:cNvPr>
          <p:cNvSpPr/>
          <p:nvPr/>
        </p:nvSpPr>
        <p:spPr>
          <a:xfrm>
            <a:off x="4618141" y="318943"/>
            <a:ext cx="425849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altLang="th-TH" sz="1000" b="1" dirty="0">
                <a:latin typeface="Tahoma" pitchFamily="34" charset="0"/>
                <a:cs typeface="Tahoma" pitchFamily="34" charset="0"/>
              </a:rPr>
              <a:t>จำนวนผู้ป่วยรายใหม่เปรียบเทียบค่าดัชนีลูกน้ำยุงลาย รายสัปดาห์</a:t>
            </a:r>
          </a:p>
        </p:txBody>
      </p:sp>
    </p:spTree>
    <p:extLst>
      <p:ext uri="{BB962C8B-B14F-4D97-AF65-F5344CB8AC3E}">
        <p14:creationId xmlns:p14="http://schemas.microsoft.com/office/powerpoint/2010/main" val="114275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สี่เหลี่ยมผืนผ้ามุมมน 50"/>
          <p:cNvSpPr/>
          <p:nvPr/>
        </p:nvSpPr>
        <p:spPr>
          <a:xfrm>
            <a:off x="0" y="5647"/>
            <a:ext cx="9144000" cy="764705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4" name="ชื่อเรื่อง 12"/>
          <p:cNvSpPr txBox="1">
            <a:spLocks/>
          </p:cNvSpPr>
          <p:nvPr/>
        </p:nvSpPr>
        <p:spPr>
          <a:xfrm>
            <a:off x="0" y="312447"/>
            <a:ext cx="9144000" cy="3193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th-TH" altLang="th-TH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ประเมินความเสี่ยง</a:t>
            </a:r>
            <a:endParaRPr lang="th-TH" altLang="th-TH" sz="28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7" name="รูปภาพ 6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4" y="179559"/>
            <a:ext cx="647865" cy="585146"/>
          </a:xfrm>
          <a:prstGeom prst="rect">
            <a:avLst/>
          </a:prstGeom>
        </p:spPr>
      </p:pic>
      <p:sp>
        <p:nvSpPr>
          <p:cNvPr id="71" name="สี่เหลี่ยมผืนผ้ามุมมน 70"/>
          <p:cNvSpPr/>
          <p:nvPr/>
        </p:nvSpPr>
        <p:spPr>
          <a:xfrm>
            <a:off x="0" y="6381329"/>
            <a:ext cx="9144000" cy="432731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2" name="สี่เหลี่ยมผืนผ้ามุมมน 71"/>
          <p:cNvSpPr/>
          <p:nvPr/>
        </p:nvSpPr>
        <p:spPr>
          <a:xfrm>
            <a:off x="88334" y="6453336"/>
            <a:ext cx="7724870" cy="2880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73" name="รูปภาพ 7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879"/>
          <a:stretch/>
        </p:blipFill>
        <p:spPr>
          <a:xfrm>
            <a:off x="7879276" y="6210117"/>
            <a:ext cx="1181457" cy="643448"/>
          </a:xfrm>
          <a:prstGeom prst="rect">
            <a:avLst/>
          </a:prstGeom>
        </p:spPr>
      </p:pic>
      <p:sp>
        <p:nvSpPr>
          <p:cNvPr id="3" name="กล่องข้อความ 2"/>
          <p:cNvSpPr txBox="1"/>
          <p:nvPr/>
        </p:nvSpPr>
        <p:spPr>
          <a:xfrm>
            <a:off x="7900" y="908720"/>
            <a:ext cx="9158352" cy="20313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กลุ่มป่วยส่วนใหญ่เป็นกลุ่มนักเรียน ร้อยละ 75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การดำเนินงานตามมาตรการ 0(3 3 1) ,3 ,7 14 21 และ28 ยังไม่เข้มแข็ง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การควบคุมยุงลายยังไม่เป็นไปตามมาตรการ (</a:t>
            </a:r>
            <a:r>
              <a:rPr lang="en-US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HI </a:t>
            </a:r>
            <a:r>
              <a:rPr lang="th-TH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และ </a:t>
            </a:r>
            <a:r>
              <a:rPr lang="en-US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CI </a:t>
            </a:r>
            <a:r>
              <a:rPr lang="th-TH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ควรต่ำกว่า 5 ใน วันที่ 7 หลังได้รับรายงานโรค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การควบคุมโรคยังไม่มีประสิทธิภาพ (การพ่นสารเคมี) ไม่สามารถฆ่าตัวแก่ของยุงได้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การเขียนรายงานการสอบสวนโรคฉบับสมบูรณ์ไม่เป็นปัจจุบัน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รพ.ยังพบลูกน้ำยุงลาย ใน รพ.และบ้านพัก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38152" y="3089300"/>
            <a:ext cx="3942902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ข้อเสนอแนะ (สั่งการ)</a:t>
            </a:r>
            <a:endParaRPr lang="th-TH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114" y="3571269"/>
            <a:ext cx="9140138" cy="3170099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 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เปิด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EOC 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ระดับจังหวัด และอำเภอทุกอำเภอ และจัดทำแผนเชิงรุก</a:t>
            </a:r>
          </a:p>
          <a:p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- ใช้นิยามการรายงานตามที่ จังหวัดกำหนด</a:t>
            </a:r>
          </a:p>
          <a:p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 การวินิจฉัยโรคดำเนินการที่ 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OPD </a:t>
            </a:r>
            <a:r>
              <a:rPr lang="th-TH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ทุกราย</a:t>
            </a:r>
            <a:endParaRPr lang="en-US" sz="20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- SAT 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ติดตามสถานการณ์รายวัน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en-US" sz="2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JIT </a:t>
            </a:r>
            <a:r>
              <a:rPr lang="th-TH" sz="2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ลงปฏิบัติการอย่างต่อเนื่องโดยเฉพาะเขตชุมชนหนาแน่น</a:t>
            </a:r>
            <a:r>
              <a:rPr lang="th-TH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</a:t>
            </a:r>
          </a:p>
          <a:p>
            <a:r>
              <a:rPr lang="th-TH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โรงเรียน</a:t>
            </a:r>
            <a:r>
              <a:rPr lang="th-TH" sz="2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วัด ค่า 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 </a:t>
            </a:r>
            <a:r>
              <a:rPr lang="th-TH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ต่ำกว่า 5 และ 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CI </a:t>
            </a:r>
            <a:r>
              <a:rPr lang="th-TH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เท่ากับ 0 </a:t>
            </a:r>
          </a:p>
          <a:p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JIT 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สรุปผลการสอบสวนโรค/ควบคุมโรค ในพื้นที่ ระบา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ด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ให้ทีม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SAT 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และ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CKO 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วิเคราะห์สถานการณ์ต่อไป</a:t>
            </a:r>
          </a:p>
          <a:p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th-TH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สื่อสารความเสี่ยง เผยแพร่ สถานการณ์ กิจกรรมและความรู้เรื่องโรคผ่านสื่อต่างๆ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ส่งรายงานการสอบสวนโรคฉบับสมบูรณ์  ไม่เกิน 15 วัน </a:t>
            </a:r>
            <a:r>
              <a:rPr lang="th-TH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หลังพบการรายงานผู้ป่วย</a:t>
            </a:r>
            <a:endParaRPr lang="en-US" sz="16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99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 rotWithShape="1">
          <a:blip r:embed="rId2"/>
          <a:srcRect r="4487" b="7955"/>
          <a:stretch/>
        </p:blipFill>
        <p:spPr>
          <a:xfrm>
            <a:off x="248083" y="914399"/>
            <a:ext cx="8625754" cy="5237019"/>
          </a:xfrm>
          <a:prstGeom prst="rect">
            <a:avLst/>
          </a:prstGeom>
        </p:spPr>
      </p:pic>
      <p:sp>
        <p:nvSpPr>
          <p:cNvPr id="5" name="กล่องข้อความ 4"/>
          <p:cNvSpPr txBox="1"/>
          <p:nvPr/>
        </p:nvSpPr>
        <p:spPr>
          <a:xfrm>
            <a:off x="395536" y="221673"/>
            <a:ext cx="8478301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dirty="0" smtClean="0"/>
              <a:t>ระบบเฝ้าระวังและติดตาม กลุ่มโรคไม่ติดต่อ สำนักงานสาธารณสุขจังหวัดสิงห์บุรี</a:t>
            </a:r>
            <a:endParaRPr lang="th-TH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048685" y="6320924"/>
            <a:ext cx="43392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http://203.157.129.4/icd10/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0665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13656</TotalTime>
  <Words>654</Words>
  <Application>Microsoft Office PowerPoint</Application>
  <PresentationFormat>นำเสนอทางหน้าจอ (4:3)</PresentationFormat>
  <Paragraphs>130</Paragraphs>
  <Slides>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7</vt:i4>
      </vt:variant>
    </vt:vector>
  </HeadingPairs>
  <TitlesOfParts>
    <vt:vector size="8" baseType="lpstr">
      <vt:lpstr>ชุดรูปแบบของ Office</vt:lpstr>
      <vt:lpstr> สถานการณ์โรคที่ต้องเฝ้าระวังทางระบาดวิทยา ประจำสัปดาห์ที่ 42 (20 ต.ค.-26 ต.ค.62) </vt:lpstr>
      <vt:lpstr>สรุปเหตุการณ์ เดือน ต.ค.62 (1-11 ตค.62)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โรคทางเดินอาหารและน้ำ</dc:title>
  <dc:creator>User</dc:creator>
  <cp:lastModifiedBy>User</cp:lastModifiedBy>
  <cp:revision>200</cp:revision>
  <cp:lastPrinted>2019-07-24T04:16:56Z</cp:lastPrinted>
  <dcterms:created xsi:type="dcterms:W3CDTF">2019-05-22T03:14:50Z</dcterms:created>
  <dcterms:modified xsi:type="dcterms:W3CDTF">2019-10-28T09:27:53Z</dcterms:modified>
</cp:coreProperties>
</file>